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30"/>
  </p:notesMasterIdLst>
  <p:handoutMasterIdLst>
    <p:handoutMasterId r:id="rId31"/>
  </p:handoutMasterIdLst>
  <p:sldIdLst>
    <p:sldId id="257" r:id="rId2"/>
    <p:sldId id="258" r:id="rId3"/>
    <p:sldId id="259" r:id="rId4"/>
    <p:sldId id="260" r:id="rId5"/>
    <p:sldId id="261" r:id="rId6"/>
    <p:sldId id="271" r:id="rId7"/>
    <p:sldId id="272" r:id="rId8"/>
    <p:sldId id="273" r:id="rId9"/>
    <p:sldId id="262" r:id="rId10"/>
    <p:sldId id="277" r:id="rId11"/>
    <p:sldId id="278" r:id="rId12"/>
    <p:sldId id="263" r:id="rId13"/>
    <p:sldId id="275" r:id="rId14"/>
    <p:sldId id="264" r:id="rId15"/>
    <p:sldId id="266" r:id="rId16"/>
    <p:sldId id="276" r:id="rId17"/>
    <p:sldId id="265" r:id="rId18"/>
    <p:sldId id="267" r:id="rId19"/>
    <p:sldId id="270" r:id="rId20"/>
    <p:sldId id="268" r:id="rId21"/>
    <p:sldId id="269" r:id="rId22"/>
    <p:sldId id="284" r:id="rId23"/>
    <p:sldId id="279" r:id="rId24"/>
    <p:sldId id="280" r:id="rId25"/>
    <p:sldId id="282" r:id="rId26"/>
    <p:sldId id="283" r:id="rId27"/>
    <p:sldId id="281" r:id="rId28"/>
    <p:sldId id="274" r:id="rId29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a Guimarães" userId="9a88a3742bdc90d7" providerId="LiveId" clId="{F8817AFA-E459-49AB-BDC6-EC9B93495E03}"/>
    <pc:docChg chg="custSel addSld modSld">
      <pc:chgData name="Roberta Guimarães" userId="9a88a3742bdc90d7" providerId="LiveId" clId="{F8817AFA-E459-49AB-BDC6-EC9B93495E03}" dt="2024-08-15T19:21:40.047" v="66" actId="113"/>
      <pc:docMkLst>
        <pc:docMk/>
      </pc:docMkLst>
      <pc:sldChg chg="modSp new mod">
        <pc:chgData name="Roberta Guimarães" userId="9a88a3742bdc90d7" providerId="LiveId" clId="{F8817AFA-E459-49AB-BDC6-EC9B93495E03}" dt="2024-08-15T19:21:40.047" v="66" actId="113"/>
        <pc:sldMkLst>
          <pc:docMk/>
          <pc:sldMk cId="563555741" sldId="284"/>
        </pc:sldMkLst>
        <pc:spChg chg="mod">
          <ac:chgData name="Roberta Guimarães" userId="9a88a3742bdc90d7" providerId="LiveId" clId="{F8817AFA-E459-49AB-BDC6-EC9B93495E03}" dt="2024-08-15T19:20:41.936" v="54" actId="207"/>
          <ac:spMkLst>
            <pc:docMk/>
            <pc:sldMk cId="563555741" sldId="284"/>
            <ac:spMk id="2" creationId="{19816A6D-7B0A-DA92-09EB-9CC7CBB6891E}"/>
          </ac:spMkLst>
        </pc:spChg>
        <pc:spChg chg="mod">
          <ac:chgData name="Roberta Guimarães" userId="9a88a3742bdc90d7" providerId="LiveId" clId="{F8817AFA-E459-49AB-BDC6-EC9B93495E03}" dt="2024-08-15T19:21:40.047" v="66" actId="113"/>
          <ac:spMkLst>
            <pc:docMk/>
            <pc:sldMk cId="563555741" sldId="284"/>
            <ac:spMk id="3" creationId="{6FCFFE65-BBFE-0635-B63B-97833742401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C3E0910-793C-46A0-8623-CEAD4857882F}" type="datetime1">
              <a:rPr lang="pt-BR" smtClean="0"/>
              <a:t>15/08/2024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D92CB86-0DB9-4A70-B1CF-B23508471F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576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9EE704A-765A-48C7-8594-25B15929F837}" type="datetime1">
              <a:rPr lang="pt-BR" smtClean="0"/>
              <a:t>15/08/2024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2B151B-D7D1-48E5-8230-5AADBC794F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92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097280" y="758952"/>
            <a:ext cx="10058400" cy="356616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92B5B4-4D0A-4964-A1A3-B85B0EE00890}" type="datetime1">
              <a:rPr lang="pt-BR" smtClean="0"/>
              <a:t>15/08/2024</a:t>
            </a:fld>
            <a:endParaRPr lang="en-US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3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E1A5F9-C71D-4DE8-8BF4-9F6FC06A94B8}" type="datetime1">
              <a:rPr lang="pt-BR" smtClean="0"/>
              <a:t>15/08/2024</a:t>
            </a:fld>
            <a:endParaRPr lang="en-US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Espaço Reservado para o Número do Slide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6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412302"/>
            <a:ext cx="2628900" cy="5759898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1DCD7D-5BFD-485D-AED5-B62EAACA4CB6}" type="datetime1">
              <a:rPr lang="pt-BR" smtClean="0"/>
              <a:t>15/08/2024</a:t>
            </a:fld>
            <a:endParaRPr lang="en-US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Espaço Reservado para o Número do Slide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097280" y="758952"/>
            <a:ext cx="10058400" cy="3566160"/>
          </a:xfrm>
        </p:spPr>
        <p:txBody>
          <a:bodyPr rtlCol="0"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251DFA-97D2-4C90-9100-D1173CC96C37}" type="datetime1">
              <a:rPr lang="pt-BR" smtClean="0"/>
              <a:t>15/08/2024</a:t>
            </a:fld>
            <a:endParaRPr lang="en-US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Espaço Reservado para o Número do Slide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51B26C-F0DB-4889-B6A3-FE07E152272F}" type="datetime1">
              <a:rPr lang="pt-BR" smtClean="0"/>
              <a:t>15/08/2024</a:t>
            </a:fld>
            <a:endParaRPr lang="en-US" dirty="0"/>
          </a:p>
        </p:txBody>
      </p:sp>
      <p:sp>
        <p:nvSpPr>
          <p:cNvPr id="9" name="Espaço Reservado para Rodapé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0565EE-A4B5-4AB4-9432-D16ECAE9EF1F}" type="datetime1">
              <a:rPr lang="pt-BR" smtClean="0"/>
              <a:t>15/08/2024</a:t>
            </a:fld>
            <a:endParaRPr lang="en-US" dirty="0"/>
          </a:p>
        </p:txBody>
      </p:sp>
      <p:sp>
        <p:nvSpPr>
          <p:cNvPr id="11" name="Espaço Reservado para Rodapé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2" name="Espaço Reservado para Número de Slide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C470C2D-02C8-4A1B-A79F-498A53DD951F}" type="datetime1">
              <a:rPr lang="pt-BR" smtClean="0"/>
              <a:t>15/08/2024</a:t>
            </a:fld>
            <a:endParaRPr lang="en-US" dirty="0"/>
          </a:p>
        </p:txBody>
      </p:sp>
      <p:sp>
        <p:nvSpPr>
          <p:cNvPr id="7" name="Espaço Reservado para Rodapé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8" name="Espaço reservado para o número do slide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094EF83-1835-4C7A-B4B2-F0B720F5AC0B}" type="datetime1">
              <a:rPr lang="pt-BR" smtClean="0"/>
              <a:t>15/08/2024</a:t>
            </a:fld>
            <a:endParaRPr lang="en-US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43465" y="3043050"/>
            <a:ext cx="3517567" cy="3064505"/>
          </a:xfrm>
        </p:spPr>
        <p:txBody>
          <a:bodyPr lIns="91440" rIns="91440" rtlCol="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os estilos de 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6F5D5688-1774-4625-9E74-88EA94DB2550}" type="datetime1">
              <a:rPr lang="pt-BR" smtClean="0"/>
              <a:t>15/08/2024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pPr rtl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Imagem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fld id="{3D5E4E1C-696A-4E82-B6DD-87ECA4CC925A}" type="datetime1">
              <a:rPr lang="pt-BR" smtClean="0"/>
              <a:t>15/08/2024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66BA6665-D630-4C43-9989-3D086DA68E5F}" type="datetime1">
              <a:rPr lang="pt-BR" smtClean="0"/>
              <a:t>15/08/2024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47" r:id="rId3"/>
    <p:sldLayoutId id="2147483743" r:id="rId4"/>
    <p:sldLayoutId id="2147483738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tângulo 21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 rtlCol="0">
            <a:normAutofit/>
          </a:bodyPr>
          <a:lstStyle/>
          <a:p>
            <a:pPr algn="just" rtl="0"/>
            <a:r>
              <a:rPr lang="pt-B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pt-b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olocação Pronominal</a:t>
            </a:r>
            <a:endParaRPr lang="pt-br" sz="8000" b="1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672739"/>
            <a:ext cx="6269347" cy="1021498"/>
          </a:xfrm>
        </p:spPr>
        <p:txBody>
          <a:bodyPr rtlCol="0">
            <a:normAutofit/>
          </a:bodyPr>
          <a:lstStyle/>
          <a:p>
            <a:pPr rtl="0"/>
            <a:r>
              <a:rPr lang="pt-BR" b="1" dirty="0">
                <a:latin typeface="Cambria Math" panose="02040503050406030204" pitchFamily="18" charset="0"/>
                <a:ea typeface="Cambria Math" panose="02040503050406030204" pitchFamily="18" charset="0"/>
              </a:rPr>
              <a:t>g</a:t>
            </a:r>
            <a:r>
              <a:rPr lang="pt-br" b="1" dirty="0">
                <a:latin typeface="Cambria Math" panose="02040503050406030204" pitchFamily="18" charset="0"/>
                <a:ea typeface="Cambria Math" panose="02040503050406030204" pitchFamily="18" charset="0"/>
              </a:rPr>
              <a:t>ramática</a:t>
            </a:r>
            <a:endParaRPr lang="pt-br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E0FFDA-5E09-CF2B-B400-03F96D7DB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COLOCAÇÃO PRONOMINAL</a:t>
            </a:r>
            <a:endParaRPr lang="pt-BR" dirty="0"/>
          </a:p>
        </p:txBody>
      </p:sp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8550F417-EB56-6693-4038-FBAA7C0330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649" y="2057400"/>
            <a:ext cx="6186489" cy="4043363"/>
          </a:xfrm>
        </p:spPr>
      </p:pic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1817265-C8A0-D0AD-C366-554DEAC6A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697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202536-CA77-CA42-9BDC-55E92061A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COLOCAÇÃO PRONOMINAL</a:t>
            </a:r>
            <a:endParaRPr lang="pt-BR" dirty="0"/>
          </a:p>
        </p:txBody>
      </p:sp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3DAD9F3E-19BD-742B-DD24-2B2E776D87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238" y="2108199"/>
            <a:ext cx="6300787" cy="4149725"/>
          </a:xfrm>
        </p:spPr>
      </p:pic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06DE22-E9EA-9782-5F1B-EFDB393B9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900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48976C-80BD-9E28-828A-6BAFED3B9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PRÓCLISE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8E4B48-E654-C816-EC9D-B1E4940BF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813" y="2000250"/>
            <a:ext cx="10972800" cy="4186237"/>
          </a:xfrm>
        </p:spPr>
        <p:txBody>
          <a:bodyPr>
            <a:normAutofit/>
          </a:bodyPr>
          <a:lstStyle/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t-BR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 presença de palavras negativas antes do verbo.</a:t>
            </a:r>
          </a:p>
          <a:p>
            <a:pPr marL="201168" lvl="1" indent="0" algn="just">
              <a:lnSpc>
                <a:spcPct val="110000"/>
              </a:lnSpc>
              <a:buNone/>
            </a:pP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Exemplos:</a:t>
            </a:r>
          </a:p>
          <a:p>
            <a:pPr lvl="1" algn="just">
              <a:lnSpc>
                <a:spcPct val="110000"/>
              </a:lnSpc>
            </a:pPr>
            <a:r>
              <a:rPr lang="pt-BR" sz="36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Não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600" b="1" i="1" dirty="0">
                <a:solidFill>
                  <a:srgbClr val="FF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6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falaram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nada.</a:t>
            </a:r>
          </a:p>
          <a:p>
            <a:pPr lvl="1" algn="just">
              <a:lnSpc>
                <a:spcPct val="110000"/>
              </a:lnSpc>
            </a:pP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Ele </a:t>
            </a:r>
            <a:r>
              <a:rPr lang="pt-BR" sz="36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nunca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600" b="1" i="1" dirty="0">
                <a:solidFill>
                  <a:srgbClr val="FF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6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importou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conosco.</a:t>
            </a:r>
          </a:p>
          <a:p>
            <a:pPr marL="201168" lvl="1" indent="0">
              <a:buNone/>
            </a:pPr>
            <a:endParaRPr lang="pt-BR" sz="3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D3425BB-B1DE-1B10-7F80-1CA33BBC3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226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39E2EA-AF99-0880-B162-7E0931BC9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PRÓCLISE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365E57E-0AE0-6827-21D4-268C95F88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943101"/>
            <a:ext cx="10489883" cy="420052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t-BR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Em orações introduzidas por pronomes relativos (</a:t>
            </a:r>
            <a:r>
              <a:rPr lang="pt-BR" sz="36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que, quem, qual, onde).</a:t>
            </a:r>
          </a:p>
          <a:p>
            <a:pPr marL="0" indent="0" algn="just">
              <a:buNone/>
            </a:pP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Exemplos: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Este é o lugar </a:t>
            </a:r>
            <a:r>
              <a:rPr lang="pt-BR" sz="36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onde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600" b="1" i="1" dirty="0">
                <a:solidFill>
                  <a:srgbClr val="FF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6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conheci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Não vou deixar de estudar os conteúdos </a:t>
            </a:r>
            <a:r>
              <a:rPr lang="pt-BR" sz="36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que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600" b="1" i="1" dirty="0">
                <a:solidFill>
                  <a:srgbClr val="FF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6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falaram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098E49-5D9B-CA41-BAF6-27755041C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199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69685-DF65-ACF7-448B-AD0F9DB0A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PRÓCLISE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C1F266-BA1E-88E6-0C41-3284BAC90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3089"/>
            <a:ext cx="10058400" cy="432911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t-BR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Presença de pronomes indefinidos 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pt-BR" sz="3600" b="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alguém, ninguém, algum, todos, poucos...)</a:t>
            </a:r>
          </a:p>
          <a:p>
            <a:pPr marL="0" indent="0" algn="just">
              <a:buNone/>
            </a:pPr>
            <a:r>
              <a:rPr lang="pt-BR" sz="3600" b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Exemplos: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3600" b="1" i="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Alguém</a:t>
            </a: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600" b="1" i="1" dirty="0">
                <a:solidFill>
                  <a:srgbClr val="FF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me</a:t>
            </a: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600" b="0" i="0" u="sng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fará</a:t>
            </a: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mudar de opinião?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3600" b="1" i="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Poucos</a:t>
            </a: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600" b="1" i="1" dirty="0">
                <a:solidFill>
                  <a:srgbClr val="FF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</a:t>
            </a:r>
            <a:r>
              <a:rPr lang="pt-BR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600" b="0" i="0" u="sng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emocionaram</a:t>
            </a: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com 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os</a:t>
            </a: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relatos.</a:t>
            </a:r>
          </a:p>
          <a:p>
            <a:pPr>
              <a:buFont typeface="Arial" panose="020B0604020202020204" pitchFamily="34" charset="0"/>
              <a:buChar char="•"/>
            </a:pPr>
            <a:endParaRPr lang="pt-BR" sz="2800" b="0" i="0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t-BR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C9AA85-AF49-C4ED-978D-95929F5DB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292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032BA9-4E6E-ABDA-77F7-83F47F0D5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PRÓCLISE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38B954-A2E0-2883-F358-4B0D549D4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85963"/>
            <a:ext cx="10058400" cy="4257675"/>
          </a:xfrm>
        </p:spPr>
        <p:txBody>
          <a:bodyPr>
            <a:normAutofit/>
          </a:bodyPr>
          <a:lstStyle/>
          <a:p>
            <a:pPr indent="0"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t-BR" sz="3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Quando há conjunção subordinativa</a:t>
            </a:r>
            <a:r>
              <a:rPr lang="pt-BR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Preciso </a:t>
            </a:r>
            <a:r>
              <a:rPr lang="pt-BR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que</a:t>
            </a:r>
            <a:r>
              <a:rPr lang="pt-BR" sz="32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200" b="1" i="1" dirty="0">
                <a:solidFill>
                  <a:srgbClr val="FF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</a:t>
            </a:r>
            <a:r>
              <a:rPr lang="pt-BR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2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diga</a:t>
            </a:r>
            <a:r>
              <a:rPr lang="pt-BR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 verdade.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Vamos estabelecer critérios, </a:t>
            </a:r>
            <a:r>
              <a:rPr lang="pt-BR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conforme</a:t>
            </a:r>
            <a:r>
              <a:rPr lang="pt-BR" sz="32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200" b="1" i="1" dirty="0">
                <a:solidFill>
                  <a:srgbClr val="FF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lhe</a:t>
            </a:r>
            <a:r>
              <a:rPr lang="pt-BR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2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avisaram</a:t>
            </a:r>
            <a:r>
              <a:rPr lang="pt-BR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3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3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Pronomes demonstrativos </a:t>
            </a:r>
            <a:r>
              <a:rPr lang="pt-BR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(isto, isso, aquilo,…)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3200" b="1" i="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Isso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200" b="1" i="1" dirty="0">
                <a:solidFill>
                  <a:srgbClr val="FF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me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200" b="0" i="0" u="sng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deixou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muito abalada.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3200" b="1" i="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Aquilo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200" b="1" i="1" dirty="0">
                <a:solidFill>
                  <a:srgbClr val="FF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nos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200" b="0" i="0" u="sng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mostrou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a verdade.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3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3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endParaRPr lang="pt-BR" sz="3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AE5EBF-C572-D51B-C2AC-CCC38B499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766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943C9E-6E37-D8DE-45FF-8042359FA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PRÓCLISE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74A9839-F2EF-FF1B-7B77-6C08543E3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3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Quando o sujeito contém o numeral </a:t>
            </a:r>
            <a:r>
              <a:rPr lang="pt-BR" sz="3200" b="1" i="1" dirty="0">
                <a:solidFill>
                  <a:srgbClr val="FF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ambos</a:t>
            </a:r>
            <a:r>
              <a:rPr lang="pt-BR" sz="32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Exemplo: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Ambos</a:t>
            </a:r>
            <a:r>
              <a:rPr lang="pt-BR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200" b="1" i="1" dirty="0">
                <a:solidFill>
                  <a:srgbClr val="FF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</a:t>
            </a:r>
            <a:r>
              <a:rPr lang="pt-BR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2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apaixonaram</a:t>
            </a:r>
            <a:r>
              <a:rPr lang="pt-BR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Exemplo: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3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Em orações alternativas.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Ora </a:t>
            </a:r>
            <a:r>
              <a:rPr lang="pt-BR" sz="3200" b="1" i="1" dirty="0">
                <a:solidFill>
                  <a:srgbClr val="FF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</a:t>
            </a:r>
            <a:r>
              <a:rPr lang="pt-BR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2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despreza</a:t>
            </a:r>
            <a:r>
              <a:rPr lang="pt-BR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t-BR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ora</a:t>
            </a:r>
            <a:r>
              <a:rPr lang="pt-BR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200" b="1" i="1" dirty="0">
                <a:solidFill>
                  <a:srgbClr val="FF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</a:t>
            </a:r>
            <a:r>
              <a:rPr lang="pt-BR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2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quer</a:t>
            </a:r>
            <a:r>
              <a:rPr lang="pt-BR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6E7C69-DA1D-3C78-8587-F1224EE84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656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AFB710-D8C2-CDB1-B605-D9C5B6F30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PRÓCLISE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2AD553-64A9-3EDB-1042-CD555A29B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640" y="1737360"/>
            <a:ext cx="10332720" cy="450500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t-BR" sz="2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Frases exclamativas e interrogativas iniciadas por palavras exclamativas ou pronomes interrogativos.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Que 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Deus </a:t>
            </a:r>
            <a:r>
              <a:rPr lang="pt-BR" sz="2800" b="1" dirty="0">
                <a:solidFill>
                  <a:srgbClr val="FF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28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acompanhe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!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Quem</a:t>
            </a:r>
            <a:r>
              <a:rPr lang="pt-BR" sz="2800" dirty="0">
                <a:solidFill>
                  <a:srgbClr val="FF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2800" b="1" dirty="0">
                <a:solidFill>
                  <a:srgbClr val="FF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28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perguntou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2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 presença de advérbios antes do verbo 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(bem, mal, ainda, já, só, talvez...)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Ainda</a:t>
            </a:r>
            <a:r>
              <a:rPr lang="pt-BR" sz="2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2800" b="1" dirty="0">
                <a:solidFill>
                  <a:srgbClr val="FF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28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pergunto 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 fiz a escolha certa.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Sempre </a:t>
            </a:r>
            <a:r>
              <a:rPr lang="pt-BR" sz="2800" b="1" dirty="0">
                <a:solidFill>
                  <a:srgbClr val="FF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28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daremos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nosso apoio.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4237521-B676-17CE-5028-1541D6D0C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421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22CB47-FEB9-FA60-E3C0-067035A57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PRÓCLISE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B04197-FAFC-ACBF-7D0F-07A868521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914525"/>
            <a:ext cx="10318433" cy="3954567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32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Quando a oração apresentar a estruturação: preposição </a:t>
            </a:r>
            <a:r>
              <a:rPr lang="pt-BR" sz="3200" b="1" i="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em</a:t>
            </a:r>
            <a:r>
              <a:rPr lang="pt-BR" sz="32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+ </a:t>
            </a:r>
            <a:r>
              <a:rPr lang="pt-BR" sz="3200" b="1" i="0" u="sng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verbo no gerúndio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3200" b="0" i="0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3200" b="1" i="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Em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200" b="1" i="0" dirty="0">
                <a:solidFill>
                  <a:srgbClr val="FF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se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200" b="0" i="0" u="sng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tratando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de uma novidade, este produto é o indicado.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3200" b="1" i="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Em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200" b="1" i="0" dirty="0">
                <a:solidFill>
                  <a:srgbClr val="FF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se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200" b="0" i="0" u="sng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falando</a:t>
            </a:r>
            <a:r>
              <a:rPr lang="pt-BR" sz="3200" b="0" i="0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sobre o assunto, darei minha opinião.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3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pt-BR" sz="3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77C846-115B-FD53-81A6-B708EA016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8854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A436CC-45C5-E0DF-143D-A1D2E1D16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b="1" i="0" dirty="0"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pt-BR" sz="5300" b="1" i="0" dirty="0"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Mesóclise</a:t>
            </a:r>
            <a:br>
              <a:rPr lang="pt-BR" b="1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A91392F-3845-07B2-41D4-B0CB5A31A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1"/>
            <a:ext cx="10058400" cy="4477702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anose="05000000000000000000" pitchFamily="2" charset="2"/>
              <a:buChar char="§"/>
            </a:pPr>
            <a:endParaRPr lang="pt-BR" sz="36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Para indicar futuro do presente.</a:t>
            </a:r>
          </a:p>
          <a:p>
            <a:pPr marL="0" indent="0" algn="just">
              <a:buNone/>
            </a:pP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Exemplo: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 casamento </a:t>
            </a:r>
            <a:r>
              <a:rPr lang="pt-BR" sz="36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realizar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pt-BR" sz="3600" b="1" dirty="0">
                <a:solidFill>
                  <a:srgbClr val="FF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pt-BR" sz="36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á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no próximo final de semana. (</a:t>
            </a:r>
            <a:r>
              <a:rPr lang="pt-BR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realizará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0" indent="0" algn="just">
              <a:buNone/>
            </a:pPr>
            <a:endParaRPr lang="pt-BR" sz="36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Para indicar futuro do pretérito.</a:t>
            </a:r>
          </a:p>
          <a:p>
            <a:pPr marL="0" indent="0" algn="just">
              <a:buNone/>
            </a:pP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Exemplo: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 casamento </a:t>
            </a:r>
            <a:r>
              <a:rPr lang="pt-BR" sz="36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realizar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pt-BR" sz="3600" b="1" dirty="0">
                <a:solidFill>
                  <a:srgbClr val="FF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pt-BR" sz="36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ia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no próximo final de semana. (</a:t>
            </a:r>
            <a:r>
              <a:rPr lang="pt-BR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 realizaria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E8A417-FA22-00E2-0621-CAD0EC5E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18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255E1F2F-E259-4EA8-9FFD-3A10AF541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rtl="0"/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 colocação pronominal determina a posição ocupada pelos pronomes oblíquos átonos em relação ao verbo. </a:t>
            </a:r>
          </a:p>
          <a:p>
            <a:pPr algn="just" rtl="0"/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Os </a:t>
            </a:r>
            <a:r>
              <a:rPr lang="pt-BR" sz="32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pronomes oblíquos átonos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 possuem a função sintática de </a:t>
            </a:r>
            <a:r>
              <a:rPr lang="pt-BR" sz="32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complementos verbais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por isso, existem algumas </a:t>
            </a:r>
            <a:r>
              <a:rPr lang="pt-BR" sz="32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regras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 que determinam sua </a:t>
            </a:r>
            <a:r>
              <a:rPr lang="pt-BR" sz="32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colocação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 em relação ao verbo.</a:t>
            </a:r>
            <a:endParaRPr lang="pt-br" sz="3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146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D6507D-6FD6-C3E2-CD77-D7E91A66D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ÊNCLISE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61C0E3B-99A8-4EBD-1EC6-3550AE4AA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43101"/>
            <a:ext cx="10058400" cy="3925992"/>
          </a:xfrm>
        </p:spPr>
        <p:txBody>
          <a:bodyPr>
            <a:normAutofit fontScale="62500" lnSpcReduction="20000"/>
          </a:bodyPr>
          <a:lstStyle/>
          <a:p>
            <a:pPr marL="571500" lvl="1" indent="-5715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41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Quando o verbo aparecer no início da oração.</a:t>
            </a:r>
          </a:p>
          <a:p>
            <a:pPr marL="0" lvl="1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1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Exemplo: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t-BR" sz="41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Emprestou</a:t>
            </a:r>
            <a:r>
              <a:rPr lang="pt-BR" sz="41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pt-BR" sz="4100" b="1" dirty="0">
                <a:solidFill>
                  <a:srgbClr val="FF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</a:t>
            </a:r>
            <a:r>
              <a:rPr lang="pt-BR" sz="41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41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 carro.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t-BR" sz="41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Fiz</a:t>
            </a:r>
            <a:r>
              <a:rPr lang="pt-BR" sz="41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pt-BR" sz="4100" b="1" dirty="0">
                <a:solidFill>
                  <a:srgbClr val="FF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lhe</a:t>
            </a:r>
            <a:r>
              <a:rPr lang="pt-BR" sz="41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 pessoa mais feliz do mundo.</a:t>
            </a:r>
          </a:p>
          <a:p>
            <a:pPr marL="201168" lvl="1" indent="0">
              <a:buNone/>
            </a:pPr>
            <a:endParaRPr lang="pt-BR" sz="41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BR" sz="43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Verbo no imperativo afirmativo.</a:t>
            </a:r>
          </a:p>
          <a:p>
            <a:pPr marL="201168" lvl="1" indent="0">
              <a:buNone/>
            </a:pPr>
            <a:r>
              <a:rPr lang="pt-BR" sz="41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Exemplo: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41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41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Ajude</a:t>
            </a:r>
            <a:r>
              <a:rPr lang="pt-BR" sz="41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pt-BR" sz="4100" b="1" dirty="0">
                <a:solidFill>
                  <a:srgbClr val="FF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</a:t>
            </a:r>
            <a:r>
              <a:rPr lang="pt-BR" sz="41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por favor!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41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Depois de terminar, </a:t>
            </a:r>
            <a:r>
              <a:rPr lang="pt-BR" sz="4100" i="0" u="sng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chamem</a:t>
            </a:r>
            <a:r>
              <a:rPr lang="pt-BR" sz="41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pt-BR" sz="4100" b="1" i="0" dirty="0">
                <a:solidFill>
                  <a:srgbClr val="FF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nos</a:t>
            </a:r>
            <a:r>
              <a:rPr lang="pt-BR" sz="41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pt-BR" sz="36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4FC7EBA-1832-20AE-8C3F-61F1A224E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4016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AFEB3C-E507-DACD-1175-E828181E0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ÊNCLISE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C02911-08D9-A182-64E2-11C7924A4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40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Verbos no infinitivo impessoal.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Gostaria de </a:t>
            </a:r>
            <a:r>
              <a:rPr lang="pt-BR" sz="3600" i="0" u="sng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pentear</a:t>
            </a: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pt-BR" sz="3600" b="1" i="0" dirty="0">
                <a:solidFill>
                  <a:srgbClr val="FF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te</a:t>
            </a: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a minha maneira.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 seu maior sonho é </a:t>
            </a:r>
            <a:r>
              <a:rPr lang="pt-BR" sz="3600" i="0" u="sng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casar</a:t>
            </a: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pt-BR" sz="3600" b="1" i="0" dirty="0">
                <a:solidFill>
                  <a:srgbClr val="FF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se</a:t>
            </a: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endParaRPr lang="pt-BR" sz="36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219F654-F569-0920-0939-2A850DA08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1847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816A6D-7B0A-DA92-09EB-9CC7CBB68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ATENÇÃO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CFFE65-BBFE-0635-B63B-978337424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57401"/>
            <a:ext cx="10058400" cy="381169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b="0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 uso da </a:t>
            </a:r>
            <a:r>
              <a:rPr lang="pt-BR" sz="36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próclise</a:t>
            </a: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ou da </a:t>
            </a:r>
            <a:r>
              <a:rPr lang="pt-BR" sz="36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ênclise</a:t>
            </a: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600" b="0" i="0" u="sng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é indiferente </a:t>
            </a: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nas orações que contêm um infinitivo impessoal regido pela preposição </a:t>
            </a:r>
            <a:r>
              <a:rPr lang="pt-BR" sz="36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"para". </a:t>
            </a: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Assim, as seguintes orações estão corretas:</a:t>
            </a:r>
          </a:p>
          <a:p>
            <a:r>
              <a:rPr lang="pt-BR" sz="36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Para</a:t>
            </a: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não o </a:t>
            </a:r>
            <a:r>
              <a:rPr lang="pt-BR" sz="36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aborrecer</a:t>
            </a: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 (próclise)</a:t>
            </a:r>
            <a:b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t-BR" sz="36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Para</a:t>
            </a: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não </a:t>
            </a:r>
            <a:r>
              <a:rPr lang="pt-BR" sz="36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aborrecê-lo</a:t>
            </a: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 (ênclise)</a:t>
            </a:r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BCCEC6A-D768-CA44-0B0F-DC67D78B3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5557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602EF4-660E-D2DB-F4D3-CD8ED9B80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0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Eu ou mim?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E8671F-980F-B3BE-3677-5E81770F5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Observe: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Eu comprei um caderno para </a:t>
            </a:r>
            <a:r>
              <a:rPr lang="pt-BR" sz="36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mim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                 </a:t>
            </a:r>
            <a:r>
              <a:rPr lang="pt-BR" sz="36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Eu comprei um caderno </a:t>
            </a:r>
            <a:r>
              <a:rPr lang="pt-BR" sz="36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para mim </a:t>
            </a:r>
            <a: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fazer anotações. </a:t>
            </a:r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9D9A381-1052-BA63-FC75-7D76F56FF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847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4E87DB-5D2F-6942-6B21-85A0E0D6B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pt-BR" dirty="0">
                <a:solidFill>
                  <a:schemeClr val="tx1"/>
                </a:solidFill>
              </a:rPr>
              <a:t>so de EU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28C312-FE12-4B71-E76B-2ACB2B0E5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 fontAlgn="base">
              <a:buNone/>
            </a:pP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 pronome pessoal </a:t>
            </a:r>
            <a:r>
              <a:rPr lang="pt-BR" sz="2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EU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 </a:t>
            </a:r>
            <a:r>
              <a:rPr lang="pt-BR" sz="2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precederá um verbo no infinitivo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determinando uma ação. O pronome </a:t>
            </a:r>
            <a:r>
              <a:rPr lang="pt-BR" sz="2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EU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é o sujeito da ação.</a:t>
            </a:r>
          </a:p>
          <a:p>
            <a:pPr marL="0" indent="0" fontAlgn="base">
              <a:buNone/>
            </a:pPr>
            <a:endParaRPr lang="pt-BR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r>
              <a:rPr lang="pt-BR" sz="2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Exemplos:</a:t>
            </a:r>
          </a:p>
          <a:p>
            <a:pPr fontAlgn="base"/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Aquele trabalho é para </a:t>
            </a:r>
            <a:r>
              <a:rPr lang="pt-BR" sz="2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EU fazer.</a:t>
            </a:r>
            <a:endParaRPr lang="pt-BR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fontAlgn="base"/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lição serviu para</a:t>
            </a:r>
            <a:r>
              <a:rPr lang="pt-BR" sz="2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EU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não </a:t>
            </a:r>
            <a:r>
              <a:rPr lang="pt-BR" sz="2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errar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mais.</a:t>
            </a:r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94AD962-3E33-984F-3141-900EC1328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2971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69ABBE6-8C29-EEFC-59A3-1FC547991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3600" dirty="0">
                <a:solidFill>
                  <a:schemeClr val="tx1"/>
                </a:solidFill>
              </a:rPr>
              <a:t>Tudo está bem entre __________.</a:t>
            </a:r>
          </a:p>
          <a:p>
            <a:pPr algn="just"/>
            <a:r>
              <a:rPr lang="pt-BR" sz="3600" dirty="0">
                <a:solidFill>
                  <a:schemeClr val="tx1"/>
                </a:solidFill>
              </a:rPr>
              <a:t>A) eu e ele.</a:t>
            </a:r>
          </a:p>
          <a:p>
            <a:pPr algn="just"/>
            <a:r>
              <a:rPr lang="pt-BR" sz="3600" dirty="0">
                <a:solidFill>
                  <a:schemeClr val="tx1"/>
                </a:solidFill>
              </a:rPr>
              <a:t>B) mim e ele.</a:t>
            </a:r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43C6C8-B610-9806-779A-A7E77F633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4173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A2EB99-4CFF-A954-0F47-1DFECE10B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Uso de MIM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91B85B9-1BE3-BA50-F852-E1245AC4B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Sempre após o uso de uma preposição ( a, após, </a:t>
            </a:r>
            <a:r>
              <a:rPr lang="pt-BR" sz="28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até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com, </a:t>
            </a:r>
            <a:r>
              <a:rPr lang="pt-BR" sz="28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contra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t-BR" sz="28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desde, em, </a:t>
            </a:r>
            <a:r>
              <a:rPr lang="pt-BR" sz="28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entre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t-BR" sz="28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para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t-BR" sz="28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perante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t-BR" sz="28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por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t-BR" sz="28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sem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sob, </a:t>
            </a:r>
            <a:r>
              <a:rPr lang="pt-BR" sz="28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sobre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trás.) devemos usar um pronome do caso oblíquo</a:t>
            </a:r>
          </a:p>
          <a:p>
            <a:pPr marL="0" indent="0" algn="just">
              <a:buNone/>
            </a:pPr>
            <a:r>
              <a:rPr lang="pt-BR" sz="2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Exemplo: </a:t>
            </a: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Tudo está bem entre MIM e ELE.</a:t>
            </a:r>
          </a:p>
          <a:p>
            <a:pPr marL="0" indent="0" algn="just">
              <a:buNone/>
            </a:pP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       Falou perante MIM e VÓS.</a:t>
            </a:r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ED9F973-CCF2-F782-6A72-B2E04860D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634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FF71B1-8D6C-C3A6-DA2C-1DB8815D6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A47FB8-5DB7-85A4-7388-20BAB9B9C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058400" cy="3760891"/>
          </a:xfrm>
        </p:spPr>
        <p:txBody>
          <a:bodyPr>
            <a:normAutofit lnSpcReduction="10000"/>
          </a:bodyPr>
          <a:lstStyle/>
          <a:p>
            <a:r>
              <a:rPr lang="pt-BR" sz="2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Outros exemplos:</a:t>
            </a:r>
          </a:p>
          <a:p>
            <a:endParaRPr lang="pt-BR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Ela não gosta de mim.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Vocês não vivem sem mim.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Falaram sobre mim.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Ele pensa em mim.</a:t>
            </a:r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F65B0-BE93-3E61-1179-8730D3E96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7425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82183-751C-5853-C485-6F0C01DB2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</a:rPr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8271609-083E-ABCE-3191-4C84BA701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14525"/>
            <a:ext cx="10058400" cy="3954567"/>
          </a:xfrm>
        </p:spPr>
        <p:txBody>
          <a:bodyPr/>
          <a:lstStyle/>
          <a:p>
            <a:pPr algn="just"/>
            <a:r>
              <a:rPr lang="pt-BR" sz="2800" dirty="0">
                <a:solidFill>
                  <a:schemeClr val="tx1"/>
                </a:solidFill>
              </a:rPr>
              <a:t>CIPRO NETO, Pasquale. Gramática da Língua Portuguesa/Pasquale &amp; Ulisses. – São Paulo. Scipione, 2019.</a:t>
            </a:r>
          </a:p>
          <a:p>
            <a:pPr algn="just"/>
            <a:r>
              <a:rPr lang="pt-BR" sz="2800" dirty="0">
                <a:solidFill>
                  <a:schemeClr val="tx1"/>
                </a:solidFill>
              </a:rPr>
              <a:t>CUNHA, Celso. Português contemporâneo. Celso Cunha e </a:t>
            </a:r>
            <a:r>
              <a:rPr lang="pt-BR" sz="2800" dirty="0" err="1">
                <a:solidFill>
                  <a:schemeClr val="tx1"/>
                </a:solidFill>
              </a:rPr>
              <a:t>Luis</a:t>
            </a:r>
            <a:r>
              <a:rPr lang="pt-BR" sz="2800" dirty="0">
                <a:solidFill>
                  <a:schemeClr val="tx1"/>
                </a:solidFill>
              </a:rPr>
              <a:t> F. </a:t>
            </a:r>
            <a:r>
              <a:rPr lang="pt-BR" sz="2800" dirty="0" err="1">
                <a:solidFill>
                  <a:schemeClr val="tx1"/>
                </a:solidFill>
              </a:rPr>
              <a:t>Lindle</a:t>
            </a:r>
            <a:r>
              <a:rPr lang="pt-BR" sz="2800" dirty="0">
                <a:solidFill>
                  <a:schemeClr val="tx1"/>
                </a:solidFill>
              </a:rPr>
              <a:t>. Cintra. Rio de Janeiro: Nova Fronteira.</a:t>
            </a:r>
          </a:p>
          <a:p>
            <a:pPr algn="just"/>
            <a:r>
              <a:rPr lang="pt-BR" sz="2800" dirty="0">
                <a:solidFill>
                  <a:schemeClr val="tx1"/>
                </a:solidFill>
              </a:rPr>
              <a:t>FERREIRA. Mauro. Aprender e praticar gramática: sínteses das unidades, atividades práticas, exercícios de vestibulares: Ensino médio. São Paulo. FTD, 2009, p.343 -352.</a:t>
            </a:r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A13909-E1DD-E5D0-DB2F-6AC5AE46F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556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44F00169-860A-ECE2-0E49-41AED71C71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575" y="514350"/>
            <a:ext cx="10044113" cy="5829300"/>
          </a:xfrm>
        </p:spPr>
      </p:pic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14BD2-3706-2998-BDDB-4FB017F0C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240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09C1C7-557A-8A49-8420-A8089EC73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COLOCAÇÃO PRONOMINAL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E3E056-9E37-B7CA-33C9-5DBC6BDCD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40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 </a:t>
            </a:r>
            <a:r>
              <a:rPr lang="pt-BR" sz="40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colocação dos pronomes pessoais oblíquos átonos</a:t>
            </a:r>
            <a:r>
              <a:rPr lang="pt-BR" sz="40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na oração pode ser feita de três formas distintas, existindo regras definidas para cada uma dessas formas.</a:t>
            </a:r>
            <a:endParaRPr lang="pt-BR" sz="40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1010514-9057-7821-1A57-B260E6AB5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55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4A4806-60B8-85BA-B4AD-A85002D52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POSIÇÃO DOS PRONOMES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F17471-D4F4-A8C0-0608-400DD557D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sz="36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pt-BR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pt-BR" sz="36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róclise</a:t>
            </a: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pronome colocado antes do verbo;</a:t>
            </a:r>
            <a:b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t-BR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Ê</a:t>
            </a:r>
            <a:r>
              <a:rPr lang="pt-BR" sz="36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nclise</a:t>
            </a: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pronome colocado depois do verbo;</a:t>
            </a:r>
            <a:br>
              <a:rPr lang="pt-BR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t-BR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</a:t>
            </a:r>
            <a:r>
              <a:rPr lang="pt-BR" sz="36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esóclise</a:t>
            </a:r>
            <a:r>
              <a:rPr lang="pt-BR" sz="3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pronome colocado no meio do verbo.</a:t>
            </a:r>
            <a:endParaRPr lang="pt-BR" sz="36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749D29-7203-4896-6EE2-6227E3E58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577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9E4B29-30A5-2651-1011-EA4A02A96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FUNÇÃO SINTÁTICA DOS PRONOMES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248F03-9847-F278-9C94-27DAAC878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57388"/>
            <a:ext cx="10058400" cy="4271961"/>
          </a:xfrm>
        </p:spPr>
        <p:txBody>
          <a:bodyPr>
            <a:normAutofit lnSpcReduction="10000"/>
          </a:bodyPr>
          <a:lstStyle/>
          <a:p>
            <a:pPr algn="l"/>
            <a:r>
              <a:rPr lang="pt-BR" sz="28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Os pronomes </a:t>
            </a:r>
            <a:r>
              <a:rPr lang="pt-BR" sz="2800" b="1" i="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me, te, nos, vos </a:t>
            </a:r>
            <a:r>
              <a:rPr lang="pt-BR" sz="28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têm a função de objeto direto ou de objeto indireto.</a:t>
            </a:r>
            <a:endParaRPr lang="pt-BR" sz="2800" b="0" i="0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/>
            <a:r>
              <a:rPr lang="pt-BR" sz="28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Exemplos: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8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Deu-</a:t>
            </a:r>
            <a:r>
              <a:rPr lang="pt-BR" sz="28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me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os parabéns.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8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Isto não </a:t>
            </a:r>
            <a:r>
              <a:rPr lang="pt-BR" sz="28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vos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pertence.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8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Já </a:t>
            </a:r>
            <a:r>
              <a:rPr lang="pt-BR" sz="28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te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chamei várias vezes.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8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Conhece-</a:t>
            </a:r>
            <a:r>
              <a:rPr lang="pt-BR" sz="28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nos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186035A-6407-E9CA-6023-CA8E6AD33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29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E232C5-68A4-6A86-FE14-DF7D51A99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FUNÇÃO SINTÁTICA DOS PRONOMES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2F9BE9-DB1F-3C99-48DB-983C49073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32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Os pronomes </a:t>
            </a:r>
            <a:r>
              <a:rPr lang="pt-BR" sz="3200" b="1" i="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o, a, os, as </a:t>
            </a:r>
            <a:r>
              <a:rPr lang="pt-BR" sz="32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têm apenas a função de objeto direto</a:t>
            </a:r>
            <a:endParaRPr lang="pt-BR" sz="3200" b="0" i="0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/>
            <a:r>
              <a:rPr lang="pt-BR" sz="32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Exemplos: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Foi ele quem </a:t>
            </a:r>
            <a:r>
              <a:rPr lang="pt-BR" sz="32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convidou ou Foi ele quem </a:t>
            </a:r>
            <a:r>
              <a:rPr lang="pt-BR" sz="32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os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convidou.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Não </a:t>
            </a:r>
            <a:r>
              <a:rPr lang="pt-BR" sz="32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chamei</a:t>
            </a:r>
            <a:r>
              <a:rPr lang="pt-BR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ou 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Não </a:t>
            </a:r>
            <a:r>
              <a:rPr lang="pt-BR" sz="32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as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chamei.</a:t>
            </a:r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BDCA46-48E5-B35F-0E87-D084FA139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103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C501B5-AFC5-E44B-2938-4DB5F889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FUNÇÃO SINTÁTICA DOS PRONOMES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DED606-DA70-0514-A4B7-62F377E98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32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Os pronomes </a:t>
            </a:r>
            <a:r>
              <a:rPr lang="pt-BR" sz="3200" b="1" i="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lhe</a:t>
            </a:r>
            <a:r>
              <a:rPr lang="pt-BR" sz="3200" b="1" i="0" dirty="0">
                <a:solidFill>
                  <a:srgbClr val="40404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e</a:t>
            </a:r>
            <a:r>
              <a:rPr lang="pt-BR" sz="3200" b="1" i="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lhes </a:t>
            </a:r>
            <a:r>
              <a:rPr lang="pt-BR" sz="32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têm apenas a função de objeto indireto</a:t>
            </a:r>
            <a:endParaRPr lang="pt-BR" sz="3200" b="0" i="0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pt-BR" sz="32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Exemplos: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Atirem-</a:t>
            </a:r>
            <a:r>
              <a:rPr lang="pt-BR" sz="32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lhe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a bola!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isse-</a:t>
            </a:r>
            <a:r>
              <a:rPr lang="pt-BR" sz="32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lhes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a verdade.</a:t>
            </a:r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7240312-41EA-1165-E3EB-F420DEFEA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819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F12750-F5C7-C696-183D-07F8D4945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b="1" i="0" dirty="0">
                <a:solidFill>
                  <a:srgbClr val="191919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br>
              <a:rPr lang="pt-BR" b="1" i="0" dirty="0">
                <a:solidFill>
                  <a:srgbClr val="191919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br>
              <a:rPr lang="pt-BR" b="1" i="0" dirty="0">
                <a:solidFill>
                  <a:srgbClr val="191919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br>
              <a:rPr lang="pt-BR" b="1" i="0" dirty="0">
                <a:solidFill>
                  <a:srgbClr val="191919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br>
              <a:rPr lang="pt-BR" b="1" i="0" dirty="0">
                <a:solidFill>
                  <a:srgbClr val="191919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br>
              <a:rPr lang="pt-BR" b="1" i="0" dirty="0">
                <a:solidFill>
                  <a:srgbClr val="191919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br>
              <a:rPr lang="pt-BR" b="1" i="0" dirty="0">
                <a:solidFill>
                  <a:srgbClr val="191919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br>
              <a:rPr lang="pt-BR" b="1" i="0" dirty="0">
                <a:solidFill>
                  <a:srgbClr val="191919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br>
              <a:rPr lang="pt-BR" b="1" i="0" dirty="0">
                <a:solidFill>
                  <a:srgbClr val="191919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br>
              <a:rPr lang="pt-BR" b="1" i="0" dirty="0">
                <a:solidFill>
                  <a:srgbClr val="191919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br>
              <a:rPr lang="pt-BR" b="1" i="0" dirty="0">
                <a:solidFill>
                  <a:srgbClr val="191919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br>
              <a:rPr lang="pt-BR" b="1" i="0" dirty="0">
                <a:solidFill>
                  <a:srgbClr val="191919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br>
              <a:rPr lang="pt-BR" b="1" i="0" dirty="0">
                <a:solidFill>
                  <a:srgbClr val="191919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br>
              <a:rPr lang="pt-BR" b="1" i="0" dirty="0">
                <a:solidFill>
                  <a:srgbClr val="191919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br>
              <a:rPr lang="pt-BR" b="1" i="0" dirty="0">
                <a:solidFill>
                  <a:srgbClr val="191919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br>
              <a:rPr lang="pt-BR" b="1" i="0" dirty="0">
                <a:solidFill>
                  <a:srgbClr val="191919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br>
              <a:rPr lang="pt-BR" b="1" i="0" dirty="0">
                <a:solidFill>
                  <a:srgbClr val="191919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br>
              <a:rPr lang="pt-BR" b="1" i="0" dirty="0">
                <a:solidFill>
                  <a:srgbClr val="191919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br>
              <a:rPr lang="pt-BR" b="1" i="0" dirty="0">
                <a:solidFill>
                  <a:srgbClr val="191919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pt-BR" sz="5300" b="1" i="0" dirty="0">
                <a:solidFill>
                  <a:srgbClr val="191919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Exemplos de Colocação </a:t>
            </a:r>
            <a:r>
              <a:rPr lang="pt-BR" sz="5300" b="1" dirty="0">
                <a:solidFill>
                  <a:srgbClr val="191919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pt-BR" sz="5300" b="1" i="0" dirty="0">
                <a:solidFill>
                  <a:srgbClr val="191919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ronominal</a:t>
            </a:r>
            <a:br>
              <a:rPr lang="pt-BR" b="0" i="0" dirty="0">
                <a:solidFill>
                  <a:srgbClr val="191919"/>
                </a:solidFill>
                <a:effectLst/>
                <a:latin typeface="Roboto" panose="02000000000000000000" pitchFamily="2" charset="0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EE1DEE-2113-A5EF-3055-6D5215B6C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Não </a:t>
            </a:r>
            <a:r>
              <a:rPr lang="pt-BR" sz="28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me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2800" b="1" i="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deram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uma caixa de bombons ontem. </a:t>
            </a:r>
            <a:r>
              <a:rPr lang="pt-BR" sz="28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(próclise)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b="1" i="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Deram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pt-BR" sz="28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me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uma caixa de bombons ontem. </a:t>
            </a:r>
            <a:r>
              <a:rPr lang="pt-BR" sz="28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(ênclise)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“</a:t>
            </a:r>
            <a:r>
              <a:rPr lang="pt-BR" sz="2800" b="1" i="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Dedicar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pt-BR" sz="28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te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–</a:t>
            </a:r>
            <a:r>
              <a:rPr lang="pt-BR" sz="2800" b="1" i="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ei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meus dias e noites.” Chico Buarque </a:t>
            </a:r>
            <a:r>
              <a:rPr lang="pt-BR" sz="28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(mesóclise)</a:t>
            </a:r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29B699A-0E30-B5AE-59AA-332D7114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15/08/2024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693768"/>
      </p:ext>
    </p:extLst>
  </p:cSld>
  <p:clrMapOvr>
    <a:masterClrMapping/>
  </p:clrMapOvr>
</p:sld>
</file>

<file path=ppt/theme/theme1.xml><?xml version="1.0" encoding="utf-8"?>
<a:theme xmlns:a="http://schemas.openxmlformats.org/drawingml/2006/main" name="1_RetrospectVTI">
  <a:themeElements>
    <a:clrScheme name="Custom 37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B0F0"/>
      </a:hlink>
      <a:folHlink>
        <a:srgbClr val="738F97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20_TF56160789" id="{B2A6CC81-05B9-4965-ACA7-26996AEDFC91}" vid="{618108A3-190A-4DA1-A261-3F406864D78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{878FF2C4-DF76-43A4-BFE2-DE16F005BB89}tf56160789_win32</Template>
  <TotalTime>582</TotalTime>
  <Words>982</Words>
  <Application>Microsoft Office PowerPoint</Application>
  <PresentationFormat>Widescreen</PresentationFormat>
  <Paragraphs>156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7" baseType="lpstr">
      <vt:lpstr>Arial</vt:lpstr>
      <vt:lpstr>Bookman Old Style</vt:lpstr>
      <vt:lpstr>Calibri</vt:lpstr>
      <vt:lpstr>Cambria</vt:lpstr>
      <vt:lpstr>Cambria Math</vt:lpstr>
      <vt:lpstr>Franklin Gothic Book</vt:lpstr>
      <vt:lpstr>Roboto</vt:lpstr>
      <vt:lpstr>Wingdings</vt:lpstr>
      <vt:lpstr>1_RetrospectVTI</vt:lpstr>
      <vt:lpstr>Colocação Pronominal</vt:lpstr>
      <vt:lpstr>Apresentação do PowerPoint</vt:lpstr>
      <vt:lpstr>Apresentação do PowerPoint</vt:lpstr>
      <vt:lpstr>COLOCAÇÃO PRONOMINAL</vt:lpstr>
      <vt:lpstr>POSIÇÃO DOS PRONOMES</vt:lpstr>
      <vt:lpstr>FUNÇÃO SINTÁTICA DOS PRONOMES</vt:lpstr>
      <vt:lpstr>FUNÇÃO SINTÁTICA DOS PRONOMES</vt:lpstr>
      <vt:lpstr>FUNÇÃO SINTÁTICA DOS PRONOMES</vt:lpstr>
      <vt:lpstr>                   Exemplos de Colocação Pronominal </vt:lpstr>
      <vt:lpstr>COLOCAÇÃO PRONOMINAL</vt:lpstr>
      <vt:lpstr>COLOCAÇÃO PRONOMINAL</vt:lpstr>
      <vt:lpstr>PRÓCLISE</vt:lpstr>
      <vt:lpstr>PRÓCLISE</vt:lpstr>
      <vt:lpstr>PRÓCLISE</vt:lpstr>
      <vt:lpstr>PRÓCLISE</vt:lpstr>
      <vt:lpstr>PRÓCLISE</vt:lpstr>
      <vt:lpstr>PRÓCLISE</vt:lpstr>
      <vt:lpstr>PRÓCLISE</vt:lpstr>
      <vt:lpstr> Mesóclise </vt:lpstr>
      <vt:lpstr>ÊNCLISE</vt:lpstr>
      <vt:lpstr>ÊNCLISE</vt:lpstr>
      <vt:lpstr>ATENÇÃO</vt:lpstr>
      <vt:lpstr>Eu ou mim?</vt:lpstr>
      <vt:lpstr>Uso de EU</vt:lpstr>
      <vt:lpstr>Apresentação do PowerPoint</vt:lpstr>
      <vt:lpstr>Uso de MIM</vt:lpstr>
      <vt:lpstr>Apresentação do PowerPoint</vt:lpstr>
      <vt:lpstr>REFERÊNCIAS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Colocação Pronominal</dc:title>
  <dc:creator>Roberta Guimarães</dc:creator>
  <cp:lastModifiedBy>Roberta Guimarães</cp:lastModifiedBy>
  <cp:revision>84</cp:revision>
  <dcterms:created xsi:type="dcterms:W3CDTF">2023-05-10T14:05:05Z</dcterms:created>
  <dcterms:modified xsi:type="dcterms:W3CDTF">2024-08-15T19:21:44Z</dcterms:modified>
</cp:coreProperties>
</file>